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64" r:id="rId5"/>
    <p:sldId id="265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3" autoAdjust="0"/>
    <p:restoredTop sz="92179" autoAdjust="0"/>
  </p:normalViewPr>
  <p:slideViewPr>
    <p:cSldViewPr snapToGrid="0">
      <p:cViewPr varScale="1">
        <p:scale>
          <a:sx n="94" d="100"/>
          <a:sy n="94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68F6C-FCBE-4C37-ADEC-9E76EFC4D3B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67FED-85D6-4A6B-8D0B-5CBF66F6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Wayne builds off the research of Sharpe by implementing updated relative age dating techniques. Still no qualitative assessment of 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67FED-85D6-4A6B-8D0B-5CBF66F69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6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Lamoille soil profiles in moraines suggest erosion of weathered materials (</a:t>
            </a:r>
            <a:r>
              <a:rPr lang="en-US" dirty="0" err="1"/>
              <a:t>ie</a:t>
            </a:r>
            <a:r>
              <a:rPr lang="en-US" dirty="0"/>
              <a:t> clays) happening at same rate as formation</a:t>
            </a:r>
          </a:p>
          <a:p>
            <a:r>
              <a:rPr lang="en-US" dirty="0"/>
              <a:t>*Note: only 6 soil profiles (4 from L and 2 from AL) were taken.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67FED-85D6-4A6B-8D0B-5CBF66F69A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4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Lamoille soil profiles in moraines suggest erosion of weathered materials (</a:t>
            </a:r>
            <a:r>
              <a:rPr lang="en-US" dirty="0" err="1"/>
              <a:t>ie</a:t>
            </a:r>
            <a:r>
              <a:rPr lang="en-US" dirty="0"/>
              <a:t> clays) happening at same rate as formation</a:t>
            </a:r>
          </a:p>
          <a:p>
            <a:r>
              <a:rPr lang="en-US" dirty="0"/>
              <a:t>*Note: only 6 soil profiles (4 from L and 2 from AL) were taken.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67FED-85D6-4A6B-8D0B-5CBF66F69A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6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Lamoille soil profiles in moraines suggest erosion of weathered materials (</a:t>
            </a:r>
            <a:r>
              <a:rPr lang="en-US" dirty="0" err="1"/>
              <a:t>ie</a:t>
            </a:r>
            <a:r>
              <a:rPr lang="en-US" dirty="0"/>
              <a:t> clays) happening at same rate as formation</a:t>
            </a:r>
          </a:p>
          <a:p>
            <a:r>
              <a:rPr lang="en-US" dirty="0"/>
              <a:t>*Note: only 6 soil profiles (4 from L and 2 from AL) were taken. </a:t>
            </a:r>
          </a:p>
          <a:p>
            <a:r>
              <a:rPr lang="en-US" dirty="0"/>
              <a:t>Solum: upper layers (A and B horizons) of a soil profile where mineral and organic matter is transferred, added, removed, etc. through soil formation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67FED-85D6-4A6B-8D0B-5CBF66F69A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2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725A-3538-FF8A-65D3-7B5DDA7C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11888-211E-3537-D3D8-952FDDC5E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2B1EB-3511-2FFF-C13B-C45F7095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EADD5-F081-6EBE-0C7A-A42FBE8A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1C5B-1577-FDD6-D181-B5D97F3E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1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0302-0FBD-315C-C1B4-C9C9B8E4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EE957-FA2C-A7CF-1E94-BFECCF699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73E70-4478-0F65-7256-58E02B10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C9105-31A8-9820-F49C-3790EDC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D2108-266B-7CE1-3DD5-AEECA5C8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148AEB-2919-9633-7884-48607E1F8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183C3-9B60-A585-A3DE-BC6237BA9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9389D-DED9-5B83-20A0-EC87EFDD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BA03-2286-F807-9C4A-D5F7E959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2A76-54F6-9409-89DB-CC9BD30E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0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56E6-8F19-B95D-C689-5C2C3D7D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7BB2-B894-64E7-95A2-308285355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CA3D-6953-E61E-8D57-01E7F7E2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90EF-4DF3-C743-16F6-6EBBCFE5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FB4C-3A6A-0028-3940-A9CF581D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45CC-1A2C-B283-3BD2-FF4BA692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66354-B79A-C153-CD75-B0FA01EA8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688DE-663A-6E54-5D2D-92EA60D5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07557-95BB-B9FA-FAA1-9E5BB0D2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2A85-2C2E-807F-49F3-DE276522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7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CB50D-9E41-DC1F-94B4-9702F4FE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65072-EE2D-5082-ACDF-0F8329B45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823B2-CF19-95A2-87DC-E0BE6BF28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4487E-8CEA-5449-98C4-C6A41231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E1A9C-C264-181C-87B5-9EC4C404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844AE-F811-C082-14C6-43B9A4DF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5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074F-85B0-72CD-7A7D-4881B20B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F91F1-0229-96C2-A526-1F710AD06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8EB09-B5CF-2F7E-6AC6-FC838A9CE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FF754-87CB-1F16-402D-41DB16059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56C52-7357-DB81-5694-FAFD27E12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9DCA8-EDBC-A813-2512-BA703BA7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22CC4-9C83-718D-9278-3A4FB876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0263E-5E0F-87BB-A2C9-AF8F7526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A7A9-E477-AF96-D53A-69FA1367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BB517-A167-9468-DF6C-B6F1B034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9E9F8-8B8A-BC86-9DEE-0FAAC3BE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60FAA-E7BF-9B3E-CB1A-BA0F47A1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0D8CC-E440-08CA-310D-D047C015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C2DB7-8E87-F8BA-C995-FC2253E9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586B9-40C2-674A-89BD-3AAA2EA3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FF42-4F0A-1F19-ABE6-E4D28FF9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29EAB-2E57-6AD9-79AC-259B925A6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4B28F-DF57-E581-C44C-BF883AA71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1A65B-9B56-7301-3009-0EAB37B7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3EA5F-47A0-7D80-6EB9-A0C37C68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92A37-6FF8-0221-2462-0959D99A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0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3AEA-D5BE-28A7-F294-FC06D1E0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59545-1E6E-3FCA-10F7-6B0926CD4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6290F-265B-FA7B-2059-6EB6B1D1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908F3-2813-614D-F749-52D5C28B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6D3C-6DC3-75E4-5AB9-2682E78C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B391D-37EE-0205-B70D-73FC55DC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4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416CE-F6EC-58C3-D34F-C933E91E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5A60F-AD6C-9494-71E3-8B4CB951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E934D-E6AB-4185-FE99-75C9EFC79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25003-9907-494F-91AF-E43784120D4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48AA6-731C-A5B9-2E34-B0CEDA7DB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90EEF-555E-45AE-DBD1-52833683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B2F4E-C854-4909-9DBC-AC1E7707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01E7-6BEC-C73C-2975-04238B50A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107"/>
            <a:ext cx="9144000" cy="843597"/>
          </a:xfrm>
        </p:spPr>
        <p:txBody>
          <a:bodyPr>
            <a:noAutofit/>
          </a:bodyPr>
          <a:lstStyle/>
          <a:p>
            <a:r>
              <a:rPr lang="en-US" sz="3200" dirty="0"/>
              <a:t>Pleistocene Glaciation in the Ruby-East Humboldt range, northeastern Nevada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B33D5-3CAF-6A39-655E-FECBCE341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60704"/>
            <a:ext cx="9144000" cy="34817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Summary of papers by Robert P. Sharpe (1938) and William J. Wayne (1984)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5BAFC-30C9-0331-ADFB-29CEE4A918F8}"/>
              </a:ext>
            </a:extLst>
          </p:cNvPr>
          <p:cNvSpPr txBox="1"/>
          <p:nvPr/>
        </p:nvSpPr>
        <p:spPr>
          <a:xfrm>
            <a:off x="4751832" y="1408874"/>
            <a:ext cx="268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Maggie Duncan, 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F21F44-2B05-6E90-E2EB-A68B4C51D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91" y="1778206"/>
            <a:ext cx="4028179" cy="5013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669ACF-DE82-88E9-C834-25F0BFF99664}"/>
              </a:ext>
            </a:extLst>
          </p:cNvPr>
          <p:cNvSpPr>
            <a:spLocks/>
          </p:cNvSpPr>
          <p:nvPr/>
        </p:nvSpPr>
        <p:spPr>
          <a:xfrm>
            <a:off x="3221200" y="2564288"/>
            <a:ext cx="463831" cy="9287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2C1D7C-BEA3-7531-94F7-7E58EF3AEA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34"/>
          <a:stretch/>
        </p:blipFill>
        <p:spPr>
          <a:xfrm>
            <a:off x="4616275" y="1778205"/>
            <a:ext cx="3247565" cy="5013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C31FF3-8784-31E9-03C0-4B6DDE092FFD}"/>
              </a:ext>
            </a:extLst>
          </p:cNvPr>
          <p:cNvSpPr txBox="1"/>
          <p:nvPr/>
        </p:nvSpPr>
        <p:spPr>
          <a:xfrm>
            <a:off x="8100138" y="2252471"/>
            <a:ext cx="3799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Purpose of Papers: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4a (Sharpe, 1938): To examine morphological evidence of glaciations in the Ruby-East Humbolt range and make preliminary estimates of separate glaciations during the Pleistocene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4b (Wayne, 1984): To improve upon Sharpe’s relative age estimates and correlation of glaciations using updated techniques (air photos, relative dating, new road cuts)</a:t>
            </a:r>
          </a:p>
        </p:txBody>
      </p:sp>
    </p:spTree>
    <p:extLst>
      <p:ext uri="{BB962C8B-B14F-4D97-AF65-F5344CB8AC3E}">
        <p14:creationId xmlns:p14="http://schemas.microsoft.com/office/powerpoint/2010/main" val="299264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6E28-F0D7-EAD1-1AAA-7E37811B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390017"/>
            <a:ext cx="6769608" cy="16216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Two main glaciations during the Pleistocene</a:t>
            </a:r>
          </a:p>
          <a:p>
            <a:pPr marL="457200" indent="-457200">
              <a:buAutoNum type="arabicPeriod"/>
            </a:pPr>
            <a:r>
              <a:rPr lang="en-US" sz="2400" dirty="0"/>
              <a:t>Lamoille (older)</a:t>
            </a:r>
          </a:p>
          <a:p>
            <a:pPr marL="457200" indent="-457200">
              <a:buAutoNum type="arabicPeriod"/>
            </a:pPr>
            <a:r>
              <a:rPr lang="en-US" sz="2400" dirty="0"/>
              <a:t>Angel Lake (AL; younger)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15753-32DB-C2FB-1E55-ABED778A73F7}"/>
              </a:ext>
            </a:extLst>
          </p:cNvPr>
          <p:cNvSpPr txBox="1"/>
          <p:nvPr/>
        </p:nvSpPr>
        <p:spPr>
          <a:xfrm>
            <a:off x="215284" y="5833872"/>
            <a:ext cx="5699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Western front of Ruby range, looking east. </a:t>
            </a:r>
          </a:p>
          <a:p>
            <a:r>
              <a:rPr lang="en-US" sz="900" dirty="0"/>
              <a:t>Source: C. Joy, Medium.com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38710-2C32-92A1-9775-C7E65934BD85}"/>
              </a:ext>
            </a:extLst>
          </p:cNvPr>
          <p:cNvSpPr txBox="1"/>
          <p:nvPr/>
        </p:nvSpPr>
        <p:spPr>
          <a:xfrm>
            <a:off x="6784565" y="1646986"/>
            <a:ext cx="5099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Glacial topography – u-shaped valleys, cirques, moraines, glacial polish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Inset of LA moraines into Lamoille moraines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Lamoille terminal moraines within  canyons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Well-preserved AL terminal moraines within canyons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Relative weathering, soil profile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094CE3-0912-1CC7-FA49-D6FEF7229B4D}"/>
              </a:ext>
            </a:extLst>
          </p:cNvPr>
          <p:cNvGrpSpPr/>
          <p:nvPr/>
        </p:nvGrpSpPr>
        <p:grpSpPr>
          <a:xfrm>
            <a:off x="215284" y="1783080"/>
            <a:ext cx="6059310" cy="4050792"/>
            <a:chOff x="215284" y="1783080"/>
            <a:chExt cx="6059310" cy="40507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BF9D3E-5B42-6B42-0F7E-10BF31C9E763}"/>
                </a:ext>
              </a:extLst>
            </p:cNvPr>
            <p:cNvGrpSpPr/>
            <p:nvPr/>
          </p:nvGrpSpPr>
          <p:grpSpPr>
            <a:xfrm>
              <a:off x="215284" y="1783080"/>
              <a:ext cx="6059310" cy="4050792"/>
              <a:chOff x="215284" y="1783080"/>
              <a:chExt cx="6059310" cy="4050792"/>
            </a:xfrm>
          </p:grpSpPr>
          <p:pic>
            <p:nvPicPr>
              <p:cNvPr id="1026" name="Picture 2" descr="Geology of the Ruby Mountains. The complex history of Nevada's hidden… | by  C Joy | EarthSphere | Medium">
                <a:extLst>
                  <a:ext uri="{FF2B5EF4-FFF2-40B4-BE49-F238E27FC236}">
                    <a16:creationId xmlns:a16="http://schemas.microsoft.com/office/drawing/2014/main" id="{9760B0DF-DDCB-C751-360A-64A55310E8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84" y="1783080"/>
                <a:ext cx="6059310" cy="4050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FC00A2B-08C3-77EB-6966-4390CDF839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62573" y="3539812"/>
                <a:ext cx="254524" cy="53256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4E58A97-B051-5103-627E-4FE6B07B4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7097" y="3539812"/>
                <a:ext cx="725864" cy="45517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7A1401-891D-4558-566A-87B8B9F12A5B}"/>
                </a:ext>
              </a:extLst>
            </p:cNvPr>
            <p:cNvCxnSpPr>
              <a:cxnSpLocks/>
            </p:cNvCxnSpPr>
            <p:nvPr/>
          </p:nvCxnSpPr>
          <p:spPr>
            <a:xfrm>
              <a:off x="1550022" y="2473012"/>
              <a:ext cx="774078" cy="15993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896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6E28-F0D7-EAD1-1AAA-7E37811B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243713"/>
            <a:ext cx="6246114" cy="5152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Glacial Characteristics – Evidence for Relative Ages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DFA686-F223-29F9-EA43-E6BA155C7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13536"/>
              </p:ext>
            </p:extLst>
          </p:nvPr>
        </p:nvGraphicFramePr>
        <p:xfrm>
          <a:off x="326135" y="558439"/>
          <a:ext cx="11256265" cy="2150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304">
                  <a:extLst>
                    <a:ext uri="{9D8B030D-6E8A-4147-A177-3AD203B41FA5}">
                      <a16:colId xmlns:a16="http://schemas.microsoft.com/office/drawing/2014/main" val="1051644528"/>
                    </a:ext>
                  </a:extLst>
                </a:gridCol>
                <a:gridCol w="4520006">
                  <a:extLst>
                    <a:ext uri="{9D8B030D-6E8A-4147-A177-3AD203B41FA5}">
                      <a16:colId xmlns:a16="http://schemas.microsoft.com/office/drawing/2014/main" val="515288974"/>
                    </a:ext>
                  </a:extLst>
                </a:gridCol>
                <a:gridCol w="5096955">
                  <a:extLst>
                    <a:ext uri="{9D8B030D-6E8A-4147-A177-3AD203B41FA5}">
                      <a16:colId xmlns:a16="http://schemas.microsoft.com/office/drawing/2014/main" val="3091163465"/>
                    </a:ext>
                  </a:extLst>
                </a:gridCol>
              </a:tblGrid>
              <a:tr h="350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Lamoille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Angel Lake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364910"/>
                  </a:ext>
                </a:extLst>
              </a:tr>
              <a:tr h="612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Terminal Elevation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Average ~2230 m (west side), 2190 m (east side)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1860 m at mouth of Lamoille Canyon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Average ~2380 m (west side), 2320 (east side)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774768"/>
                  </a:ext>
                </a:extLst>
              </a:tr>
              <a:tr h="3502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Glacial extent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Emerged from mountains onto piedmont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Approx. 80% of Lamoille glacier extent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79145"/>
                  </a:ext>
                </a:extLst>
              </a:tr>
              <a:tr h="7791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Moraines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Extend lower into valley and higher up canyon walls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Less ‘bouldery’, but more quartzite boulders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More eroded, rounded, subdued, incised by streams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Terminate at higher elevations; sit inside Lamoille moraines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Abundant boulders &amp; subrounded granite clasts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Sharper, fresher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88942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0165A484-E07B-9CF7-3320-D773CF35D843}"/>
              </a:ext>
            </a:extLst>
          </p:cNvPr>
          <p:cNvGrpSpPr/>
          <p:nvPr/>
        </p:nvGrpSpPr>
        <p:grpSpPr>
          <a:xfrm>
            <a:off x="592836" y="2748785"/>
            <a:ext cx="4993275" cy="3647066"/>
            <a:chOff x="464845" y="980388"/>
            <a:chExt cx="5395485" cy="38921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844AAA-3AD2-DD27-41B8-74500857A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45" y="980388"/>
              <a:ext cx="5395485" cy="38921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81DC97-5EFE-09BA-5DED-E13C27EF0D6D}"/>
                </a:ext>
              </a:extLst>
            </p:cNvPr>
            <p:cNvSpPr txBox="1"/>
            <p:nvPr/>
          </p:nvSpPr>
          <p:spPr>
            <a:xfrm>
              <a:off x="2499925" y="2403977"/>
              <a:ext cx="1353047" cy="32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Angel Lake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CC531C-3E5E-2908-320F-DAEFBB5197A4}"/>
                </a:ext>
              </a:extLst>
            </p:cNvPr>
            <p:cNvSpPr txBox="1"/>
            <p:nvPr/>
          </p:nvSpPr>
          <p:spPr>
            <a:xfrm>
              <a:off x="3924188" y="4109529"/>
              <a:ext cx="1017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Lamoille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E0C6A16-6293-937C-C10B-CCFF92E065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1141" y="2700455"/>
              <a:ext cx="375954" cy="73818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55022C5-D0DF-8A07-52E8-E46C3811B986}"/>
                </a:ext>
              </a:extLst>
            </p:cNvPr>
            <p:cNvCxnSpPr>
              <a:cxnSpLocks/>
            </p:cNvCxnSpPr>
            <p:nvPr/>
          </p:nvCxnSpPr>
          <p:spPr>
            <a:xfrm>
              <a:off x="3210454" y="2700455"/>
              <a:ext cx="94752" cy="32553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C9B3019-0676-3E9E-0B10-071D1B8F0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6573" y="3634638"/>
              <a:ext cx="0" cy="55307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EE50B3B-E1F3-D55B-C19A-B7F80E6EE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52357" y="2009296"/>
            <a:ext cx="3820258" cy="52992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E15172-9492-97F4-E9F6-96274443A8DA}"/>
              </a:ext>
            </a:extLst>
          </p:cNvPr>
          <p:cNvSpPr txBox="1"/>
          <p:nvPr/>
        </p:nvSpPr>
        <p:spPr>
          <a:xfrm>
            <a:off x="592836" y="6375160"/>
            <a:ext cx="447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Wines Creek, Eastern side of Ruby Mountains. AL lateral/terminal moraines are sharper and more bouldery.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B5DC73-BA69-ABED-68D9-51EC4A6AACCE}"/>
              </a:ext>
            </a:extLst>
          </p:cNvPr>
          <p:cNvSpPr txBox="1"/>
          <p:nvPr/>
        </p:nvSpPr>
        <p:spPr>
          <a:xfrm>
            <a:off x="5816331" y="6559826"/>
            <a:ext cx="5650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Lamoille stage tills and outwash plains extend further into valley.</a:t>
            </a:r>
          </a:p>
        </p:txBody>
      </p:sp>
    </p:spTree>
    <p:extLst>
      <p:ext uri="{BB962C8B-B14F-4D97-AF65-F5344CB8AC3E}">
        <p14:creationId xmlns:p14="http://schemas.microsoft.com/office/powerpoint/2010/main" val="298488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6E28-F0D7-EAD1-1AAA-7E37811B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243713"/>
            <a:ext cx="6246114" cy="5152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Glacial Characteristics – Evidence for Relative Ages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DFA686-F223-29F9-EA43-E6BA155C7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4775"/>
              </p:ext>
            </p:extLst>
          </p:nvPr>
        </p:nvGraphicFramePr>
        <p:xfrm>
          <a:off x="326136" y="683538"/>
          <a:ext cx="11140440" cy="2282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435">
                  <a:extLst>
                    <a:ext uri="{9D8B030D-6E8A-4147-A177-3AD203B41FA5}">
                      <a16:colId xmlns:a16="http://schemas.microsoft.com/office/drawing/2014/main" val="1051644528"/>
                    </a:ext>
                  </a:extLst>
                </a:gridCol>
                <a:gridCol w="4615659">
                  <a:extLst>
                    <a:ext uri="{9D8B030D-6E8A-4147-A177-3AD203B41FA5}">
                      <a16:colId xmlns:a16="http://schemas.microsoft.com/office/drawing/2014/main" val="515288974"/>
                    </a:ext>
                  </a:extLst>
                </a:gridCol>
                <a:gridCol w="4902346">
                  <a:extLst>
                    <a:ext uri="{9D8B030D-6E8A-4147-A177-3AD203B41FA5}">
                      <a16:colId xmlns:a16="http://schemas.microsoft.com/office/drawing/2014/main" val="3091163465"/>
                    </a:ext>
                  </a:extLst>
                </a:gridCol>
              </a:tblGrid>
              <a:tr h="3927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Lamoille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Angel Lake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364910"/>
                  </a:ext>
                </a:extLst>
              </a:tr>
              <a:tr h="11127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Boulders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Strongly weathered, pitted, rounded/subrounded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grus common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Generally thicker weathering rinds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Split/fractured/rounded quartzite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Pong!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Weathered, subrounded granitic boulders, but little grus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Rocks generally lack weathering rinds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Quartzites show little to no weathering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Ping!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609220"/>
                  </a:ext>
                </a:extLst>
              </a:tr>
              <a:tr h="7232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Outwash Plains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Reach lower elevations in valley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Well-sorted, gravelly, cross-bedded sediments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Fan-like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bouldery, less bedding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No fan-like distribution; restricted to montane and creek valleys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6725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15C376F-9E7C-6A18-E99D-6F374A7A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769" y="3528522"/>
            <a:ext cx="3919193" cy="270549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CEA5EC8-4028-AD46-8679-568ECFA3DA11}"/>
              </a:ext>
            </a:extLst>
          </p:cNvPr>
          <p:cNvSpPr txBox="1"/>
          <p:nvPr/>
        </p:nvSpPr>
        <p:spPr>
          <a:xfrm>
            <a:off x="6358778" y="6211937"/>
            <a:ext cx="2840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Mouth of Lamoille Canyon looking east.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777236-87B6-39B1-673C-6802C8567A35}"/>
              </a:ext>
            </a:extLst>
          </p:cNvPr>
          <p:cNvGrpSpPr/>
          <p:nvPr/>
        </p:nvGrpSpPr>
        <p:grpSpPr>
          <a:xfrm>
            <a:off x="7732013" y="3528523"/>
            <a:ext cx="3921479" cy="2705491"/>
            <a:chOff x="6569963" y="3875510"/>
            <a:chExt cx="3921479" cy="270549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2A96FEE-796C-E8CC-7DD2-BD6DFD8EF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769" t="-1" r="15483" b="2648"/>
            <a:stretch/>
          </p:blipFill>
          <p:spPr>
            <a:xfrm>
              <a:off x="6572249" y="3875510"/>
              <a:ext cx="3919193" cy="2705491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5756A2A-7674-48A3-D54F-5464212B7519}"/>
                </a:ext>
              </a:extLst>
            </p:cNvPr>
            <p:cNvSpPr/>
            <p:nvPr/>
          </p:nvSpPr>
          <p:spPr>
            <a:xfrm>
              <a:off x="6569963" y="4625202"/>
              <a:ext cx="3327400" cy="863600"/>
            </a:xfrm>
            <a:custGeom>
              <a:avLst/>
              <a:gdLst>
                <a:gd name="connsiteX0" fmla="*/ 0 w 3359150"/>
                <a:gd name="connsiteY0" fmla="*/ 875892 h 875892"/>
                <a:gd name="connsiteX1" fmla="*/ 869950 w 3359150"/>
                <a:gd name="connsiteY1" fmla="*/ 164692 h 875892"/>
                <a:gd name="connsiteX2" fmla="*/ 2794000 w 3359150"/>
                <a:gd name="connsiteY2" fmla="*/ 12292 h 875892"/>
                <a:gd name="connsiteX3" fmla="*/ 3359150 w 3359150"/>
                <a:gd name="connsiteY3" fmla="*/ 386942 h 87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150" h="875892">
                  <a:moveTo>
                    <a:pt x="0" y="875892"/>
                  </a:moveTo>
                  <a:cubicBezTo>
                    <a:pt x="202141" y="592258"/>
                    <a:pt x="404283" y="308625"/>
                    <a:pt x="869950" y="164692"/>
                  </a:cubicBezTo>
                  <a:cubicBezTo>
                    <a:pt x="1335617" y="20759"/>
                    <a:pt x="2379133" y="-24750"/>
                    <a:pt x="2794000" y="12292"/>
                  </a:cubicBezTo>
                  <a:cubicBezTo>
                    <a:pt x="3208867" y="49334"/>
                    <a:pt x="3284008" y="218138"/>
                    <a:pt x="3359150" y="386942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9D17D1-108B-7127-34A4-2662F7460DE6}"/>
                </a:ext>
              </a:extLst>
            </p:cNvPr>
            <p:cNvSpPr txBox="1"/>
            <p:nvPr/>
          </p:nvSpPr>
          <p:spPr>
            <a:xfrm>
              <a:off x="7827263" y="4328311"/>
              <a:ext cx="1752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Outwash of Lamoille stage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8BBDA1-80EB-E99E-8D12-5827DFF8DE4D}"/>
                </a:ext>
              </a:extLst>
            </p:cNvPr>
            <p:cNvSpPr txBox="1"/>
            <p:nvPr/>
          </p:nvSpPr>
          <p:spPr>
            <a:xfrm>
              <a:off x="7206818" y="4811512"/>
              <a:ext cx="166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Lamoille terminal moraine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BD1EBA-F414-5860-79D7-8294F6A050EB}"/>
                </a:ext>
              </a:extLst>
            </p:cNvPr>
            <p:cNvSpPr txBox="1"/>
            <p:nvPr/>
          </p:nvSpPr>
          <p:spPr>
            <a:xfrm>
              <a:off x="8926394" y="4639191"/>
              <a:ext cx="879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AL outwash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F275199-B73A-EBA2-7379-FADF86467E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2072" y="4857599"/>
              <a:ext cx="264060" cy="15808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02ED1E6-0D4F-B62D-3441-49825875C4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18" t="5066" r="5729" b="12785"/>
          <a:stretch/>
        </p:blipFill>
        <p:spPr>
          <a:xfrm>
            <a:off x="466391" y="3152775"/>
            <a:ext cx="2647779" cy="1721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45F79-A6AA-ADAD-B38B-3E002AE1C6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05" t="5427" r="7638" b="12422"/>
          <a:stretch/>
        </p:blipFill>
        <p:spPr>
          <a:xfrm>
            <a:off x="466393" y="5034595"/>
            <a:ext cx="2647778" cy="17211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638B29-141B-7374-D507-28B086A5E8D6}"/>
              </a:ext>
            </a:extLst>
          </p:cNvPr>
          <p:cNvSpPr txBox="1"/>
          <p:nvPr/>
        </p:nvSpPr>
        <p:spPr>
          <a:xfrm>
            <a:off x="2326659" y="4415314"/>
            <a:ext cx="904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Lamoille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8B5D58-B13A-0FD4-D9A7-6DBC952D15CE}"/>
              </a:ext>
            </a:extLst>
          </p:cNvPr>
          <p:cNvSpPr txBox="1"/>
          <p:nvPr/>
        </p:nvSpPr>
        <p:spPr>
          <a:xfrm>
            <a:off x="2268347" y="5003315"/>
            <a:ext cx="904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Angel Lake</a:t>
            </a:r>
          </a:p>
        </p:txBody>
      </p:sp>
    </p:spTree>
    <p:extLst>
      <p:ext uri="{BB962C8B-B14F-4D97-AF65-F5344CB8AC3E}">
        <p14:creationId xmlns:p14="http://schemas.microsoft.com/office/powerpoint/2010/main" val="111671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6E28-F0D7-EAD1-1AAA-7E37811B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243713"/>
            <a:ext cx="6246114" cy="5152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Glacial Characteristics – Evidence for Relative Ages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DFA686-F223-29F9-EA43-E6BA155C7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75820"/>
              </p:ext>
            </p:extLst>
          </p:nvPr>
        </p:nvGraphicFramePr>
        <p:xfrm>
          <a:off x="326136" y="683538"/>
          <a:ext cx="11140440" cy="1444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435">
                  <a:extLst>
                    <a:ext uri="{9D8B030D-6E8A-4147-A177-3AD203B41FA5}">
                      <a16:colId xmlns:a16="http://schemas.microsoft.com/office/drawing/2014/main" val="1051644528"/>
                    </a:ext>
                  </a:extLst>
                </a:gridCol>
                <a:gridCol w="4615659">
                  <a:extLst>
                    <a:ext uri="{9D8B030D-6E8A-4147-A177-3AD203B41FA5}">
                      <a16:colId xmlns:a16="http://schemas.microsoft.com/office/drawing/2014/main" val="515288974"/>
                    </a:ext>
                  </a:extLst>
                </a:gridCol>
                <a:gridCol w="4902346">
                  <a:extLst>
                    <a:ext uri="{9D8B030D-6E8A-4147-A177-3AD203B41FA5}">
                      <a16:colId xmlns:a16="http://schemas.microsoft.com/office/drawing/2014/main" val="3091163465"/>
                    </a:ext>
                  </a:extLst>
                </a:gridCol>
              </a:tblGrid>
              <a:tr h="4404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Lamoille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Angel Lake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364910"/>
                  </a:ext>
                </a:extLst>
              </a:tr>
              <a:tr h="10044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Soil-Profile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Well-developed solum (≥ 2x thicker than LA)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Thicker B horizon with clay development and structure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Iron staining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Thinner, less developed solum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Generally lower clay faction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7349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959500-A766-D2B4-5881-0E5CD6AE6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7" y="2437890"/>
            <a:ext cx="4985654" cy="3609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E2198F-57F9-3095-B4D2-09854E930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49" y="2495040"/>
            <a:ext cx="5094533" cy="3609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FA13BD-C094-2A20-D499-3756F1593D09}"/>
              </a:ext>
            </a:extLst>
          </p:cNvPr>
          <p:cNvSpPr txBox="1"/>
          <p:nvPr/>
        </p:nvSpPr>
        <p:spPr>
          <a:xfrm>
            <a:off x="634097" y="6046925"/>
            <a:ext cx="498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Lamoille stage terminal moraine soil profile – blocky, thick B horizon with ~40% clay (Fig. 5.3). Indicates long formation time.</a:t>
            </a:r>
          </a:p>
        </p:txBody>
      </p:sp>
    </p:spTree>
    <p:extLst>
      <p:ext uri="{BB962C8B-B14F-4D97-AF65-F5344CB8AC3E}">
        <p14:creationId xmlns:p14="http://schemas.microsoft.com/office/powerpoint/2010/main" val="299190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6E28-F0D7-EAD1-1AAA-7E37811B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424539"/>
            <a:ext cx="6769608" cy="400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Relative Age Estimates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D88A-BD77-D78A-FF94-49B0DDED300D}"/>
              </a:ext>
            </a:extLst>
          </p:cNvPr>
          <p:cNvSpPr/>
          <p:nvPr/>
        </p:nvSpPr>
        <p:spPr>
          <a:xfrm>
            <a:off x="1228344" y="3503433"/>
            <a:ext cx="1901952" cy="74066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Tahoe stage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5F23C-46ED-8126-4791-4380427F0004}"/>
              </a:ext>
            </a:extLst>
          </p:cNvPr>
          <p:cNvSpPr txBox="1"/>
          <p:nvPr/>
        </p:nvSpPr>
        <p:spPr>
          <a:xfrm>
            <a:off x="625067" y="4769454"/>
            <a:ext cx="10104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radiocarbon date from peat accumulation on AL till dated at 13,000 ± 900 yr BP.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Wayne concluded that Lamoille till may be up to an order of magnitude older than Angel Lake based on relative age estimates.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difference in boulder weathering/erosion and soil profile formation suggests large time interval between deposition of Lamoille and AL moraines.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5A37B-B685-7D64-948E-856F9D6BD0B5}"/>
              </a:ext>
            </a:extLst>
          </p:cNvPr>
          <p:cNvSpPr/>
          <p:nvPr/>
        </p:nvSpPr>
        <p:spPr>
          <a:xfrm>
            <a:off x="1228344" y="2236993"/>
            <a:ext cx="1901952" cy="74066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Tioga stage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14EE28-1709-914A-BC15-BA91E6C62348}"/>
              </a:ext>
            </a:extLst>
          </p:cNvPr>
          <p:cNvSpPr/>
          <p:nvPr/>
        </p:nvSpPr>
        <p:spPr>
          <a:xfrm>
            <a:off x="3684561" y="3503433"/>
            <a:ext cx="1901952" cy="74066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Lamoille stage</a:t>
            </a:r>
          </a:p>
          <a:p>
            <a:pPr algn="ctr"/>
            <a:r>
              <a:rPr lang="en-US" sz="1200" dirty="0"/>
              <a:t>(~130,000 yr BP?)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2C0246-154B-E5A6-61F0-BD0E60714A24}"/>
              </a:ext>
            </a:extLst>
          </p:cNvPr>
          <p:cNvSpPr/>
          <p:nvPr/>
        </p:nvSpPr>
        <p:spPr>
          <a:xfrm>
            <a:off x="3686556" y="2241567"/>
            <a:ext cx="1901952" cy="74066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Angel Lake stage</a:t>
            </a:r>
          </a:p>
          <a:p>
            <a:pPr algn="ctr"/>
            <a:r>
              <a:rPr lang="en-US" sz="1200" dirty="0"/>
              <a:t>(≥13,000 ± 900 yr BP)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E936D-A40F-9725-BBFC-EC8927FD6375}"/>
              </a:ext>
            </a:extLst>
          </p:cNvPr>
          <p:cNvSpPr txBox="1"/>
          <p:nvPr/>
        </p:nvSpPr>
        <p:spPr>
          <a:xfrm>
            <a:off x="3612642" y="1450270"/>
            <a:ext cx="186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Ruby-East Humboldt Range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F47B3-4DCB-05E9-B9E1-AFD49FD37456}"/>
              </a:ext>
            </a:extLst>
          </p:cNvPr>
          <p:cNvSpPr/>
          <p:nvPr/>
        </p:nvSpPr>
        <p:spPr>
          <a:xfrm>
            <a:off x="6195932" y="3508007"/>
            <a:ext cx="1901952" cy="74066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Bull Lake stage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75937-DF89-FBBE-8657-CB5774888B08}"/>
              </a:ext>
            </a:extLst>
          </p:cNvPr>
          <p:cNvSpPr/>
          <p:nvPr/>
        </p:nvSpPr>
        <p:spPr>
          <a:xfrm>
            <a:off x="6189726" y="2241567"/>
            <a:ext cx="1901952" cy="74066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Pinedale stage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24D607-BBA1-530D-2862-62611EEA8A22}"/>
              </a:ext>
            </a:extLst>
          </p:cNvPr>
          <p:cNvSpPr txBox="1"/>
          <p:nvPr/>
        </p:nvSpPr>
        <p:spPr>
          <a:xfrm>
            <a:off x="6350508" y="1604773"/>
            <a:ext cx="149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Rockies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3895E0-D07D-5D3B-E4B5-BADE13530F52}"/>
              </a:ext>
            </a:extLst>
          </p:cNvPr>
          <p:cNvSpPr/>
          <p:nvPr/>
        </p:nvSpPr>
        <p:spPr>
          <a:xfrm>
            <a:off x="8692896" y="3508007"/>
            <a:ext cx="1901952" cy="74066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Illinoian Glaciation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B3BDD2-F618-A8C0-AE7A-978926B63394}"/>
              </a:ext>
            </a:extLst>
          </p:cNvPr>
          <p:cNvSpPr/>
          <p:nvPr/>
        </p:nvSpPr>
        <p:spPr>
          <a:xfrm>
            <a:off x="8692896" y="2241567"/>
            <a:ext cx="1901952" cy="74066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Wisconsinan</a:t>
            </a:r>
            <a:r>
              <a:rPr lang="en-US" dirty="0"/>
              <a:t> Glaciation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1E5830-A826-DF88-9514-E3FF756721B4}"/>
              </a:ext>
            </a:extLst>
          </p:cNvPr>
          <p:cNvSpPr txBox="1"/>
          <p:nvPr/>
        </p:nvSpPr>
        <p:spPr>
          <a:xfrm>
            <a:off x="8898636" y="1643627"/>
            <a:ext cx="149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Central U.S.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4FA9C5-C8B9-BC18-4405-7BA929069E34}"/>
              </a:ext>
            </a:extLst>
          </p:cNvPr>
          <p:cNvSpPr txBox="1"/>
          <p:nvPr/>
        </p:nvSpPr>
        <p:spPr>
          <a:xfrm>
            <a:off x="635508" y="1141598"/>
            <a:ext cx="405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98366-71E7-E418-157C-2707372F2A4C}"/>
              </a:ext>
            </a:extLst>
          </p:cNvPr>
          <p:cNvSpPr txBox="1"/>
          <p:nvPr/>
        </p:nvSpPr>
        <p:spPr>
          <a:xfrm>
            <a:off x="10858500" y="1141598"/>
            <a:ext cx="405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DD9885-6639-D333-15B3-B5753032E9DA}"/>
              </a:ext>
            </a:extLst>
          </p:cNvPr>
          <p:cNvSpPr txBox="1"/>
          <p:nvPr/>
        </p:nvSpPr>
        <p:spPr>
          <a:xfrm>
            <a:off x="1372362" y="1643627"/>
            <a:ext cx="161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Sierra Nevada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F4A6A-6267-3803-42BA-AF1586FD3135}"/>
              </a:ext>
            </a:extLst>
          </p:cNvPr>
          <p:cNvCxnSpPr/>
          <p:nvPr/>
        </p:nvCxnSpPr>
        <p:spPr>
          <a:xfrm flipV="1">
            <a:off x="838200" y="2172646"/>
            <a:ext cx="0" cy="2071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22F5D00-5967-F6FE-01CD-C5B4EE9ED9CE}"/>
              </a:ext>
            </a:extLst>
          </p:cNvPr>
          <p:cNvSpPr txBox="1"/>
          <p:nvPr/>
        </p:nvSpPr>
        <p:spPr>
          <a:xfrm rot="16200000">
            <a:off x="224147" y="3019136"/>
            <a:ext cx="93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355321-E75A-B7EB-314B-CD3AEE547EE0}"/>
              </a:ext>
            </a:extLst>
          </p:cNvPr>
          <p:cNvSpPr txBox="1"/>
          <p:nvPr/>
        </p:nvSpPr>
        <p:spPr>
          <a:xfrm>
            <a:off x="10453116" y="2432434"/>
            <a:ext cx="108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(~70 – 11 k BP)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DF216A-ADE0-7166-4076-06DDD6EC3D07}"/>
              </a:ext>
            </a:extLst>
          </p:cNvPr>
          <p:cNvSpPr txBox="1"/>
          <p:nvPr/>
        </p:nvSpPr>
        <p:spPr>
          <a:xfrm>
            <a:off x="10517124" y="3671289"/>
            <a:ext cx="108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(~180 -125 k BP)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1AB339-2D91-8696-BD61-9081AF5BE858}"/>
              </a:ext>
            </a:extLst>
          </p:cNvPr>
          <p:cNvCxnSpPr>
            <a:cxnSpLocks/>
          </p:cNvCxnSpPr>
          <p:nvPr/>
        </p:nvCxnSpPr>
        <p:spPr>
          <a:xfrm>
            <a:off x="3213581" y="3919222"/>
            <a:ext cx="39906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B9D7BC8-B1FC-06A0-BE4E-1680DC526FE3}"/>
              </a:ext>
            </a:extLst>
          </p:cNvPr>
          <p:cNvCxnSpPr>
            <a:cxnSpLocks/>
          </p:cNvCxnSpPr>
          <p:nvPr/>
        </p:nvCxnSpPr>
        <p:spPr>
          <a:xfrm>
            <a:off x="3213581" y="2607325"/>
            <a:ext cx="39906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9B935B-4A0A-5EA4-1677-BABEC3D5F4C5}"/>
              </a:ext>
            </a:extLst>
          </p:cNvPr>
          <p:cNvCxnSpPr>
            <a:cxnSpLocks/>
          </p:cNvCxnSpPr>
          <p:nvPr/>
        </p:nvCxnSpPr>
        <p:spPr>
          <a:xfrm>
            <a:off x="5677127" y="2611796"/>
            <a:ext cx="39906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06A38B-B952-C00F-8A2D-426E29482010}"/>
              </a:ext>
            </a:extLst>
          </p:cNvPr>
          <p:cNvCxnSpPr>
            <a:cxnSpLocks/>
          </p:cNvCxnSpPr>
          <p:nvPr/>
        </p:nvCxnSpPr>
        <p:spPr>
          <a:xfrm>
            <a:off x="5689691" y="3902121"/>
            <a:ext cx="39906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2BFCF8-9C96-1F0E-7CC2-AE1858AF0875}"/>
              </a:ext>
            </a:extLst>
          </p:cNvPr>
          <p:cNvCxnSpPr>
            <a:cxnSpLocks/>
          </p:cNvCxnSpPr>
          <p:nvPr/>
        </p:nvCxnSpPr>
        <p:spPr>
          <a:xfrm>
            <a:off x="8205069" y="2607325"/>
            <a:ext cx="39906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80E3F8-6EC3-2334-98C8-DDA6EBDC92E0}"/>
              </a:ext>
            </a:extLst>
          </p:cNvPr>
          <p:cNvCxnSpPr>
            <a:cxnSpLocks/>
          </p:cNvCxnSpPr>
          <p:nvPr/>
        </p:nvCxnSpPr>
        <p:spPr>
          <a:xfrm>
            <a:off x="8205069" y="3919222"/>
            <a:ext cx="39906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23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781</Words>
  <Application>Microsoft Office PowerPoint</Application>
  <PresentationFormat>Widescreen</PresentationFormat>
  <Paragraphs>109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Pleistocene Glaciation in the Ruby-East Humboldt range, northeastern Nevada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Maggie Duncan</dc:creator>
  <cp:lastModifiedBy>Maggie Duncan</cp:lastModifiedBy>
  <cp:revision>65</cp:revision>
  <dcterms:created xsi:type="dcterms:W3CDTF">2024-09-09T16:50:30Z</dcterms:created>
  <dcterms:modified xsi:type="dcterms:W3CDTF">2024-09-11T19:47:05Z</dcterms:modified>
</cp:coreProperties>
</file>